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8" r:id="rId2"/>
    <p:sldId id="261" r:id="rId3"/>
    <p:sldId id="260" r:id="rId4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0FA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88" autoAdjust="0"/>
  </p:normalViewPr>
  <p:slideViewPr>
    <p:cSldViewPr>
      <p:cViewPr varScale="1">
        <p:scale>
          <a:sx n="60" d="100"/>
          <a:sy n="60" d="100"/>
        </p:scale>
        <p:origin x="-3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1983C12-7C37-41A9-9BC0-C2396BDD12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E58B7-89F3-4A49-8865-BFC00F3B45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DC8C9-2DFA-4420-A093-0ADD430BA1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3829D-CB8E-4603-A5A1-ADF4EB96D0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32F3E-C1EF-461D-88E3-8D8C55CDD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62890-F385-4643-A7C2-362F69A898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C9B0C-8ECA-4AFE-B516-2F2C705BC9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4EE14-1CD8-4EC3-8723-3174C9F6D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E99C0-7B0B-49EA-A6AB-E121E100D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F231E-D8B0-44F3-9B86-D1EA9DE42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2C8A9-C49E-40E1-959A-9F2E61E3C4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8E8FE-16AA-4DBE-8A29-CF933DBC6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FA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AFACEF-56DD-4C27-8286-0761368D18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Unit 5</a:t>
            </a:r>
            <a:endParaRPr lang="en-US" dirty="0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895600" y="1905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1219200" y="2362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4724400" y="2286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4724400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2438400" y="3352800"/>
            <a:ext cx="1588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6858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>
            <a:off x="39624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3962400" y="3810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>
            <a:off x="3124200" y="2438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Line 34"/>
          <p:cNvSpPr>
            <a:spLocks noChangeShapeType="1"/>
          </p:cNvSpPr>
          <p:nvPr/>
        </p:nvSpPr>
        <p:spPr bwMode="auto">
          <a:xfrm>
            <a:off x="1828800" y="2057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>
            <a:off x="1219200" y="34290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>
            <a:off x="2895600" y="3810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2895600" y="19050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2819400" y="22860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990600" y="1905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.125 Pizza</a:t>
            </a: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5257800" y="19050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1.25 Slices</a:t>
            </a:r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762000" y="685800"/>
            <a:ext cx="6629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-How many slices is .125 of a Pizza</a:t>
            </a:r>
            <a:r>
              <a:rPr lang="en-US" dirty="0" smtClean="0"/>
              <a:t>?  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1 Pizza = 10 slices</a:t>
            </a:r>
            <a:endParaRPr lang="en-US" dirty="0"/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457200" y="2667000"/>
            <a:ext cx="7712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-How many Pizzas is 1.25 Slices?</a:t>
            </a: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381000" y="32766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1.25 Slices</a:t>
            </a: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2362200" y="3276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Pizza</a:t>
            </a:r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2362200" y="3657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 Slices</a:t>
            </a:r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4267200" y="34290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.125 Pizzas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 animBg="1"/>
      <p:bldP spid="4111" grpId="0" animBg="1"/>
      <p:bldP spid="4112" grpId="0" animBg="1"/>
      <p:bldP spid="4113" grpId="0" animBg="1"/>
      <p:bldP spid="4118" grpId="0" animBg="1"/>
      <p:bldP spid="4119" grpId="0" animBg="1"/>
      <p:bldP spid="4123" grpId="0" animBg="1"/>
      <p:bldP spid="4124" grpId="0" animBg="1"/>
      <p:bldP spid="4129" grpId="0" animBg="1"/>
      <p:bldP spid="4130" grpId="0" animBg="1"/>
      <p:bldP spid="4138" grpId="0" animBg="1"/>
      <p:bldP spid="4139" grpId="0" animBg="1"/>
      <p:bldP spid="4146" grpId="0"/>
      <p:bldP spid="4147" grpId="0"/>
      <p:bldP spid="4148" grpId="0"/>
      <p:bldP spid="4150" grpId="0"/>
      <p:bldP spid="4155" grpId="0"/>
      <p:bldP spid="4156" grpId="0"/>
      <p:bldP spid="4158" grpId="0"/>
      <p:bldP spid="4159" grpId="0"/>
      <p:bldP spid="4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4000" dirty="0"/>
              <a:t>Making a Conversion </a:t>
            </a:r>
            <a:r>
              <a:rPr lang="en-US" sz="4000" dirty="0" smtClean="0"/>
              <a:t>Factor</a:t>
            </a:r>
            <a:endParaRPr lang="en-US" sz="4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When using the metric system, use King Henry Doesn’t Usually Drink Chocolate Milk.  (KHDUDCM)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Kilo (1000), </a:t>
            </a:r>
            <a:r>
              <a:rPr lang="en-US" sz="2800" dirty="0" err="1"/>
              <a:t>Hecto</a:t>
            </a:r>
            <a:r>
              <a:rPr lang="en-US" sz="2800" dirty="0"/>
              <a:t> (100), </a:t>
            </a:r>
            <a:r>
              <a:rPr lang="en-US" sz="2800" dirty="0" err="1"/>
              <a:t>Deca</a:t>
            </a:r>
            <a:r>
              <a:rPr lang="en-US" sz="2800" dirty="0"/>
              <a:t> (10), Unit (1),  </a:t>
            </a:r>
            <a:r>
              <a:rPr lang="en-US" sz="2800" dirty="0" err="1"/>
              <a:t>Deci</a:t>
            </a:r>
            <a:r>
              <a:rPr lang="en-US" sz="2800" dirty="0"/>
              <a:t> (.1) </a:t>
            </a:r>
            <a:r>
              <a:rPr lang="en-US" sz="2800" dirty="0" err="1"/>
              <a:t>Centi</a:t>
            </a:r>
            <a:r>
              <a:rPr lang="en-US" sz="2800" dirty="0"/>
              <a:t> (.01) </a:t>
            </a:r>
            <a:r>
              <a:rPr lang="en-US" sz="2800" dirty="0" err="1"/>
              <a:t>Milli</a:t>
            </a:r>
            <a:r>
              <a:rPr lang="en-US" sz="2800" dirty="0"/>
              <a:t> (.001)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Always start with the biggest unit and count to the right.  Every unit you move adds a zero.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Example - Kilo to </a:t>
            </a:r>
            <a:r>
              <a:rPr lang="en-US" sz="2400" dirty="0" err="1"/>
              <a:t>Centi</a:t>
            </a:r>
            <a:r>
              <a:rPr lang="en-US" sz="2400" dirty="0"/>
              <a:t> (5 moves) 1 km = 100000 cm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105400" y="24384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(dk)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Supercool Double Conversions!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Convert 8Kg/L to g/</a:t>
            </a:r>
            <a:r>
              <a:rPr lang="en-US" dirty="0" err="1" smtClean="0"/>
              <a:t>mL</a:t>
            </a:r>
            <a:r>
              <a:rPr lang="en-US" dirty="0" smtClean="0"/>
              <a:t> (the proper unit for density)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1000" y="35814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 = M/V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905000" y="34290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= </a:t>
            </a:r>
            <a:r>
              <a:rPr lang="en-US" dirty="0" smtClean="0"/>
              <a:t>8</a:t>
            </a:r>
            <a:r>
              <a:rPr lang="en-US" dirty="0" smtClean="0"/>
              <a:t> </a:t>
            </a:r>
            <a:r>
              <a:rPr lang="en-US" dirty="0"/>
              <a:t>kg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3124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572000"/>
            <a:ext cx="239871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3048000" y="3462338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1000 g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124200" y="3886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kg</a:t>
            </a:r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 rot="11490534">
            <a:off x="228600" y="4572000"/>
            <a:ext cx="3810000" cy="1676400"/>
          </a:xfrm>
          <a:prstGeom prst="wedgeRoundRectCallout">
            <a:avLst>
              <a:gd name="adj1" fmla="val -65949"/>
              <a:gd name="adj2" fmla="val 3594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/>
            <a:r>
              <a:rPr lang="en-US" sz="2200">
                <a:solidFill>
                  <a:srgbClr val="663300"/>
                </a:solidFill>
              </a:rPr>
              <a:t>Don’t get caught with your pants down.  Remember to put the denominator in the bottom.</a:t>
            </a: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124200" y="3886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kg</a:t>
            </a:r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3124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3124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7" name="Line 43"/>
          <p:cNvSpPr>
            <a:spLocks noChangeShapeType="1"/>
          </p:cNvSpPr>
          <p:nvPr/>
        </p:nvSpPr>
        <p:spPr bwMode="auto">
          <a:xfrm>
            <a:off x="4267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>
            <a:off x="5105400" y="3962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4343400" y="3886200"/>
            <a:ext cx="85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L</a:t>
            </a:r>
          </a:p>
        </p:txBody>
      </p:sp>
      <p:sp>
        <p:nvSpPr>
          <p:cNvPr id="6192" name="Line 48"/>
          <p:cNvSpPr>
            <a:spLocks noChangeShapeType="1"/>
          </p:cNvSpPr>
          <p:nvPr/>
        </p:nvSpPr>
        <p:spPr bwMode="auto">
          <a:xfrm>
            <a:off x="51054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257800" y="35052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L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5029200" y="38862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1000 mL</a:t>
            </a:r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>
            <a:off x="6553200" y="3581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>
            <a:off x="3886200" y="3962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8" name="Line 54"/>
          <p:cNvSpPr>
            <a:spLocks noChangeShapeType="1"/>
          </p:cNvSpPr>
          <p:nvPr/>
        </p:nvSpPr>
        <p:spPr bwMode="auto">
          <a:xfrm>
            <a:off x="6629400" y="3886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99" name="Line 55"/>
          <p:cNvSpPr>
            <a:spLocks noChangeShapeType="1"/>
          </p:cNvSpPr>
          <p:nvPr/>
        </p:nvSpPr>
        <p:spPr bwMode="auto">
          <a:xfrm>
            <a:off x="6629400" y="3962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1" name="Line 57"/>
          <p:cNvSpPr>
            <a:spLocks noChangeShapeType="1"/>
          </p:cNvSpPr>
          <p:nvPr/>
        </p:nvSpPr>
        <p:spPr bwMode="auto">
          <a:xfrm>
            <a:off x="2590800" y="34290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2" name="Line 58"/>
          <p:cNvSpPr>
            <a:spLocks noChangeShapeType="1"/>
          </p:cNvSpPr>
          <p:nvPr/>
        </p:nvSpPr>
        <p:spPr bwMode="auto">
          <a:xfrm>
            <a:off x="3429000" y="4038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7" name="Line 63"/>
          <p:cNvSpPr>
            <a:spLocks noChangeShapeType="1"/>
          </p:cNvSpPr>
          <p:nvPr/>
        </p:nvSpPr>
        <p:spPr bwMode="auto">
          <a:xfrm flipH="1" flipV="1">
            <a:off x="4648200" y="40386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9" name="Line 65"/>
          <p:cNvSpPr>
            <a:spLocks noChangeShapeType="1"/>
          </p:cNvSpPr>
          <p:nvPr/>
        </p:nvSpPr>
        <p:spPr bwMode="auto">
          <a:xfrm>
            <a:off x="5562600" y="35814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0" name="Line 66"/>
          <p:cNvSpPr>
            <a:spLocks noChangeShapeType="1"/>
          </p:cNvSpPr>
          <p:nvPr/>
        </p:nvSpPr>
        <p:spPr bwMode="auto">
          <a:xfrm>
            <a:off x="3124200" y="35052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1" name="Line 67"/>
          <p:cNvSpPr>
            <a:spLocks noChangeShapeType="1"/>
          </p:cNvSpPr>
          <p:nvPr/>
        </p:nvSpPr>
        <p:spPr bwMode="auto">
          <a:xfrm>
            <a:off x="5181600" y="39624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>
            <a:off x="7010400" y="3886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7162800" y="342900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8</a:t>
            </a:r>
            <a:r>
              <a:rPr lang="en-US" dirty="0" smtClean="0"/>
              <a:t> </a:t>
            </a:r>
            <a:r>
              <a:rPr lang="en-US" dirty="0"/>
              <a:t>g</a:t>
            </a:r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7162800" y="37957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r>
              <a:rPr lang="en-US" dirty="0"/>
              <a:t>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5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5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50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6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6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0" dur="500"/>
                                        <p:tgtEl>
                                          <p:spTgt spid="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3" dur="5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4" grpId="0" animBg="1"/>
      <p:bldP spid="6155" grpId="0" animBg="1"/>
      <p:bldP spid="6155" grpId="1" animBg="1"/>
      <p:bldP spid="6159" grpId="0" animBg="1"/>
      <p:bldP spid="6169" grpId="0"/>
      <p:bldP spid="6170" grpId="0"/>
      <p:bldP spid="6174" grpId="0" animBg="1"/>
      <p:bldP spid="6176" grpId="0" animBg="1"/>
      <p:bldP spid="6177" grpId="0" animBg="1"/>
      <p:bldP spid="6178" grpId="0"/>
      <p:bldP spid="6179" grpId="0" animBg="1"/>
      <p:bldP spid="6180" grpId="0" animBg="1"/>
      <p:bldP spid="6181" grpId="0" animBg="1"/>
      <p:bldP spid="6181" grpId="1" animBg="1"/>
      <p:bldP spid="6182" grpId="0" animBg="1"/>
      <p:bldP spid="6183" grpId="0" animBg="1"/>
      <p:bldP spid="6187" grpId="0" animBg="1"/>
      <p:bldP spid="6187" grpId="1" animBg="1"/>
      <p:bldP spid="6189" grpId="0" animBg="1"/>
      <p:bldP spid="6190" grpId="0"/>
      <p:bldP spid="6192" grpId="0" animBg="1"/>
      <p:bldP spid="6193" grpId="0"/>
      <p:bldP spid="6194" grpId="0"/>
      <p:bldP spid="6195" grpId="0" animBg="1"/>
      <p:bldP spid="6196" grpId="0" animBg="1"/>
      <p:bldP spid="6196" grpId="1" animBg="1"/>
      <p:bldP spid="6198" grpId="0" animBg="1"/>
      <p:bldP spid="6199" grpId="0" animBg="1"/>
      <p:bldP spid="6201" grpId="0" animBg="1"/>
      <p:bldP spid="6202" grpId="0" animBg="1"/>
      <p:bldP spid="6207" grpId="0" animBg="1"/>
      <p:bldP spid="6209" grpId="0" animBg="1"/>
      <p:bldP spid="6210" grpId="0" animBg="1"/>
      <p:bldP spid="6211" grpId="0" animBg="1"/>
      <p:bldP spid="6212" grpId="0" animBg="1"/>
      <p:bldP spid="6213" grpId="0"/>
      <p:bldP spid="621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12347</TotalTime>
  <Words>185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Unit 5</vt:lpstr>
      <vt:lpstr>Making a Conversion Factor</vt:lpstr>
      <vt:lpstr>Supercool Double Conversions!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Dimensional Analysis</dc:title>
  <dc:creator>Internal User</dc:creator>
  <cp:lastModifiedBy>Internal User</cp:lastModifiedBy>
  <cp:revision>35</cp:revision>
  <dcterms:created xsi:type="dcterms:W3CDTF">2007-09-06T15:43:43Z</dcterms:created>
  <dcterms:modified xsi:type="dcterms:W3CDTF">2011-09-12T16:53:40Z</dcterms:modified>
</cp:coreProperties>
</file>